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2" r:id="rId3"/>
    <p:sldId id="258" r:id="rId4"/>
    <p:sldId id="273" r:id="rId5"/>
    <p:sldId id="274" r:id="rId6"/>
    <p:sldId id="275" r:id="rId7"/>
    <p:sldId id="276" r:id="rId8"/>
    <p:sldId id="277" r:id="rId9"/>
    <p:sldId id="259" r:id="rId10"/>
    <p:sldId id="278" r:id="rId11"/>
    <p:sldId id="265" r:id="rId12"/>
    <p:sldId id="266" r:id="rId13"/>
    <p:sldId id="279" r:id="rId14"/>
    <p:sldId id="268" r:id="rId15"/>
    <p:sldId id="280" r:id="rId16"/>
    <p:sldId id="26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738" autoAdjust="0"/>
  </p:normalViewPr>
  <p:slideViewPr>
    <p:cSldViewPr snapToGrid="0">
      <p:cViewPr>
        <p:scale>
          <a:sx n="50" d="100"/>
          <a:sy n="50" d="100"/>
        </p:scale>
        <p:origin x="126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2025/10/10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14</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2025/10/10</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2025/10/10</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A Fine Balance’: Exploring the Interplay of Reproductive</a:t>
            </a: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Strategies and Growth Dynamics in 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a:bodyPr>
          <a:lstStyle/>
          <a:p>
            <a:r>
              <a:rPr lang="en-US" altLang="zh-CN" sz="2800" dirty="0">
                <a:solidFill>
                  <a:schemeClr val="bg1"/>
                </a:solidFill>
              </a:rPr>
              <a:t>Xiaomao Wang</a:t>
            </a:r>
          </a:p>
          <a:p>
            <a:r>
              <a:rPr lang="en-US" altLang="zh-CN" sz="2800" dirty="0">
                <a:solidFill>
                  <a:schemeClr val="bg1"/>
                </a:solidFill>
              </a:rPr>
              <a:t>Oct 19 2025</a:t>
            </a:r>
          </a:p>
        </p:txBody>
      </p:sp>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Resource allocation</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Observed changing masting pattern in many species</a:t>
            </a:r>
            <a:endParaRPr lang="zh-CN" altLang="en-US" sz="2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E9041A37-A1CC-27FC-E0F9-487A6C0B9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BDAD0-B964-7773-2A4F-C332917A8859}"/>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pic>
        <p:nvPicPr>
          <p:cNvPr id="22" name="Picture 21">
            <a:extLst>
              <a:ext uri="{FF2B5EF4-FFF2-40B4-BE49-F238E27FC236}">
                <a16:creationId xmlns:a16="http://schemas.microsoft.com/office/drawing/2014/main" id="{AD463B42-A5C5-5DB5-9EE0-49428760EBE3}"/>
              </a:ext>
            </a:extLst>
          </p:cNvPr>
          <p:cNvPicPr>
            <a:picLocks noChangeAspect="1"/>
          </p:cNvPicPr>
          <p:nvPr/>
        </p:nvPicPr>
        <p:blipFill>
          <a:blip r:embed="rId3"/>
          <a:stretch>
            <a:fillRect/>
          </a:stretch>
        </p:blipFill>
        <p:spPr>
          <a:xfrm>
            <a:off x="857434" y="316127"/>
            <a:ext cx="1887413" cy="1893034"/>
          </a:xfrm>
          <a:prstGeom prst="roundRect">
            <a:avLst/>
          </a:prstGeom>
        </p:spPr>
      </p:pic>
      <p:pic>
        <p:nvPicPr>
          <p:cNvPr id="23" name="Picture 22">
            <a:extLst>
              <a:ext uri="{FF2B5EF4-FFF2-40B4-BE49-F238E27FC236}">
                <a16:creationId xmlns:a16="http://schemas.microsoft.com/office/drawing/2014/main" id="{D000F4C1-EC91-04D5-C40A-582ACCF315EB}"/>
              </a:ext>
            </a:extLst>
          </p:cNvPr>
          <p:cNvPicPr>
            <a:picLocks noChangeAspect="1"/>
          </p:cNvPicPr>
          <p:nvPr/>
        </p:nvPicPr>
        <p:blipFill>
          <a:blip r:embed="rId4"/>
          <a:stretch>
            <a:fillRect/>
          </a:stretch>
        </p:blipFill>
        <p:spPr>
          <a:xfrm>
            <a:off x="2741926" y="316128"/>
            <a:ext cx="1887413" cy="1893034"/>
          </a:xfrm>
          <a:prstGeom prst="roundRect">
            <a:avLst/>
          </a:prstGeom>
        </p:spPr>
      </p:pic>
      <p:pic>
        <p:nvPicPr>
          <p:cNvPr id="24" name="Picture 4" descr="close up of hemlock with cones">
            <a:extLst>
              <a:ext uri="{FF2B5EF4-FFF2-40B4-BE49-F238E27FC236}">
                <a16:creationId xmlns:a16="http://schemas.microsoft.com/office/drawing/2014/main" id="{2AFDB8D6-1CFC-A933-4939-FA62A5011F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07" b="22196"/>
          <a:stretch/>
        </p:blipFill>
        <p:spPr bwMode="auto">
          <a:xfrm>
            <a:off x="4628117" y="315687"/>
            <a:ext cx="1887413" cy="1907121"/>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3F19FDA-14A0-07B0-36B5-E1466B11762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95" t="13276" r="36478" b="3404"/>
          <a:stretch/>
        </p:blipFill>
        <p:spPr bwMode="auto">
          <a:xfrm>
            <a:off x="6518193" y="316127"/>
            <a:ext cx="1887412" cy="1882798"/>
          </a:xfrm>
          <a:prstGeom prst="round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601710A-C244-BDCF-6E61-219F53A6AFCE}"/>
              </a:ext>
            </a:extLst>
          </p:cNvPr>
          <p:cNvPicPr>
            <a:picLocks noChangeAspect="1"/>
          </p:cNvPicPr>
          <p:nvPr/>
        </p:nvPicPr>
        <p:blipFill>
          <a:blip r:embed="rId7"/>
          <a:srcRect l="24816"/>
          <a:stretch/>
        </p:blipFill>
        <p:spPr>
          <a:xfrm>
            <a:off x="10293018" y="316127"/>
            <a:ext cx="1887413" cy="1882798"/>
          </a:xfrm>
          <a:prstGeom prst="roundRect">
            <a:avLst/>
          </a:prstGeom>
        </p:spPr>
      </p:pic>
      <p:pic>
        <p:nvPicPr>
          <p:cNvPr id="27" name="Picture 8">
            <a:extLst>
              <a:ext uri="{FF2B5EF4-FFF2-40B4-BE49-F238E27FC236}">
                <a16:creationId xmlns:a16="http://schemas.microsoft.com/office/drawing/2014/main" id="{7AF17121-C355-22A2-ECC5-D0722AE7F4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26"/>
          <a:stretch/>
        </p:blipFill>
        <p:spPr bwMode="auto">
          <a:xfrm>
            <a:off x="8405605" y="315687"/>
            <a:ext cx="1887413" cy="1883238"/>
          </a:xfrm>
          <a:prstGeom prst="round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1F07947-E270-3344-9122-5899417C7033}"/>
              </a:ext>
            </a:extLst>
          </p:cNvPr>
          <p:cNvSpPr txBox="1"/>
          <p:nvPr/>
        </p:nvSpPr>
        <p:spPr>
          <a:xfrm>
            <a:off x="857431" y="2209601"/>
            <a:ext cx="1898135" cy="523220"/>
          </a:xfrm>
          <a:prstGeom prst="rect">
            <a:avLst/>
          </a:prstGeom>
          <a:solidFill>
            <a:schemeClr val="bg1"/>
          </a:solidFill>
        </p:spPr>
        <p:txBody>
          <a:bodyPr wrap="square" rtlCol="0">
            <a:spAutoFit/>
          </a:bodyPr>
          <a:lstStyle/>
          <a:p>
            <a:pPr algn="ctr"/>
            <a:r>
              <a:rPr lang="en-US" altLang="zh-CN" sz="1400" b="1" i="1" dirty="0"/>
              <a:t>Abies amabilis </a:t>
            </a:r>
          </a:p>
          <a:p>
            <a:pPr algn="ctr"/>
            <a:r>
              <a:rPr lang="en-US" altLang="zh-CN" sz="1400" b="1" dirty="0"/>
              <a:t>Pacific silver fir</a:t>
            </a:r>
            <a:endParaRPr lang="zh-CN" altLang="en-US" sz="1400" b="1" dirty="0"/>
          </a:p>
        </p:txBody>
      </p:sp>
      <p:sp>
        <p:nvSpPr>
          <p:cNvPr id="29" name="TextBox 28">
            <a:extLst>
              <a:ext uri="{FF2B5EF4-FFF2-40B4-BE49-F238E27FC236}">
                <a16:creationId xmlns:a16="http://schemas.microsoft.com/office/drawing/2014/main" id="{0F89AFE6-05E7-AA76-6906-F29B303B9223}"/>
              </a:ext>
            </a:extLst>
          </p:cNvPr>
          <p:cNvSpPr txBox="1"/>
          <p:nvPr/>
        </p:nvSpPr>
        <p:spPr>
          <a:xfrm>
            <a:off x="2699833" y="2210041"/>
            <a:ext cx="2031325" cy="523220"/>
          </a:xfrm>
          <a:prstGeom prst="rect">
            <a:avLst/>
          </a:prstGeom>
          <a:solidFill>
            <a:schemeClr val="bg1"/>
          </a:solidFill>
        </p:spPr>
        <p:txBody>
          <a:bodyPr wrap="square" rtlCol="0">
            <a:spAutoFit/>
          </a:bodyPr>
          <a:lstStyle/>
          <a:p>
            <a:pPr algn="ctr"/>
            <a:r>
              <a:rPr lang="en-US" altLang="zh-CN" sz="1400" b="1" i="1" dirty="0"/>
              <a:t>Pseudotsuga </a:t>
            </a:r>
            <a:r>
              <a:rPr lang="en-US" altLang="zh-CN" sz="1400" b="1" i="1" dirty="0" err="1"/>
              <a:t>menziesii</a:t>
            </a:r>
            <a:endParaRPr lang="en-US" altLang="zh-CN" sz="1400" b="1" i="1" dirty="0"/>
          </a:p>
          <a:p>
            <a:pPr algn="ctr"/>
            <a:r>
              <a:rPr lang="en-US" altLang="zh-CN" sz="1400" b="1" dirty="0"/>
              <a:t>Douglas-fir</a:t>
            </a:r>
            <a:endParaRPr lang="zh-CN" altLang="en-US" sz="1400" b="1" dirty="0"/>
          </a:p>
        </p:txBody>
      </p:sp>
      <p:sp>
        <p:nvSpPr>
          <p:cNvPr id="30" name="TextBox 29">
            <a:extLst>
              <a:ext uri="{FF2B5EF4-FFF2-40B4-BE49-F238E27FC236}">
                <a16:creationId xmlns:a16="http://schemas.microsoft.com/office/drawing/2014/main" id="{D8EEB7A3-31F3-023F-5136-9D4C35D77E68}"/>
              </a:ext>
            </a:extLst>
          </p:cNvPr>
          <p:cNvSpPr txBox="1"/>
          <p:nvPr/>
        </p:nvSpPr>
        <p:spPr>
          <a:xfrm>
            <a:off x="4646030" y="2209601"/>
            <a:ext cx="1876522" cy="523220"/>
          </a:xfrm>
          <a:prstGeom prst="rect">
            <a:avLst/>
          </a:prstGeom>
          <a:solidFill>
            <a:schemeClr val="bg1"/>
          </a:solidFill>
        </p:spPr>
        <p:txBody>
          <a:bodyPr wrap="square" rtlCol="0">
            <a:spAutoFit/>
          </a:bodyPr>
          <a:lstStyle/>
          <a:p>
            <a:pPr algn="ctr"/>
            <a:r>
              <a:rPr lang="en-US" altLang="zh-CN" sz="1400" b="1" i="1" dirty="0"/>
              <a:t>Tsuga heterophylla</a:t>
            </a:r>
          </a:p>
          <a:p>
            <a:pPr algn="ctr"/>
            <a:r>
              <a:rPr lang="en-US" altLang="zh-CN" sz="1400" b="1" dirty="0"/>
              <a:t>Western hemlock</a:t>
            </a:r>
            <a:endParaRPr lang="zh-CN" altLang="en-US" sz="1400" b="1" dirty="0"/>
          </a:p>
        </p:txBody>
      </p:sp>
      <p:sp>
        <p:nvSpPr>
          <p:cNvPr id="31" name="TextBox 30">
            <a:extLst>
              <a:ext uri="{FF2B5EF4-FFF2-40B4-BE49-F238E27FC236}">
                <a16:creationId xmlns:a16="http://schemas.microsoft.com/office/drawing/2014/main" id="{06E40985-5EA5-9F8B-A103-EAA0E66C6FB6}"/>
              </a:ext>
            </a:extLst>
          </p:cNvPr>
          <p:cNvSpPr txBox="1"/>
          <p:nvPr/>
        </p:nvSpPr>
        <p:spPr>
          <a:xfrm>
            <a:off x="6518193" y="2198925"/>
            <a:ext cx="1863813" cy="523220"/>
          </a:xfrm>
          <a:prstGeom prst="rect">
            <a:avLst/>
          </a:prstGeom>
          <a:solidFill>
            <a:schemeClr val="bg1"/>
          </a:solidFill>
        </p:spPr>
        <p:txBody>
          <a:bodyPr wrap="square" rtlCol="0">
            <a:spAutoFit/>
          </a:bodyPr>
          <a:lstStyle/>
          <a:p>
            <a:pPr algn="ctr"/>
            <a:r>
              <a:rPr lang="en-US" altLang="zh-CN" sz="1400" b="1" i="1" dirty="0"/>
              <a:t>Tsuga </a:t>
            </a:r>
            <a:r>
              <a:rPr lang="en-US" altLang="zh-CN" sz="1400" b="1" i="1" dirty="0" err="1"/>
              <a:t>mertensiana</a:t>
            </a:r>
            <a:endParaRPr lang="en-US" altLang="zh-CN" sz="1400" b="1" i="1" dirty="0"/>
          </a:p>
          <a:p>
            <a:pPr algn="ctr"/>
            <a:r>
              <a:rPr lang="en-US" altLang="zh-CN" sz="1400" b="1" dirty="0"/>
              <a:t>Mountain hemlock</a:t>
            </a:r>
            <a:endParaRPr lang="zh-CN" altLang="en-US" sz="1400" b="1" dirty="0"/>
          </a:p>
        </p:txBody>
      </p:sp>
      <p:sp>
        <p:nvSpPr>
          <p:cNvPr id="32" name="TextBox 31">
            <a:extLst>
              <a:ext uri="{FF2B5EF4-FFF2-40B4-BE49-F238E27FC236}">
                <a16:creationId xmlns:a16="http://schemas.microsoft.com/office/drawing/2014/main" id="{417B3176-8FD2-EEFE-D127-24FA168CE691}"/>
              </a:ext>
            </a:extLst>
          </p:cNvPr>
          <p:cNvSpPr txBox="1"/>
          <p:nvPr/>
        </p:nvSpPr>
        <p:spPr>
          <a:xfrm>
            <a:off x="10312479" y="2198925"/>
            <a:ext cx="1863813" cy="523220"/>
          </a:xfrm>
          <a:prstGeom prst="rect">
            <a:avLst/>
          </a:prstGeom>
          <a:solidFill>
            <a:schemeClr val="bg1"/>
          </a:solidFill>
        </p:spPr>
        <p:txBody>
          <a:bodyPr wrap="square" rtlCol="0">
            <a:spAutoFit/>
          </a:bodyPr>
          <a:lstStyle/>
          <a:p>
            <a:pPr algn="ctr"/>
            <a:r>
              <a:rPr lang="en-US" altLang="zh-CN" sz="1400" b="1" i="1" dirty="0"/>
              <a:t>Thuja plicata</a:t>
            </a:r>
          </a:p>
          <a:p>
            <a:pPr algn="ctr"/>
            <a:r>
              <a:rPr lang="en-US" altLang="zh-CN" sz="1400" b="1" dirty="0"/>
              <a:t>Western Redcedar</a:t>
            </a:r>
            <a:endParaRPr lang="zh-CN" altLang="en-US" sz="1400" b="1" dirty="0"/>
          </a:p>
        </p:txBody>
      </p:sp>
      <p:sp>
        <p:nvSpPr>
          <p:cNvPr id="33" name="TextBox 32">
            <a:extLst>
              <a:ext uri="{FF2B5EF4-FFF2-40B4-BE49-F238E27FC236}">
                <a16:creationId xmlns:a16="http://schemas.microsoft.com/office/drawing/2014/main" id="{7364CF9D-5D02-E30A-44F8-268D7DF12BDE}"/>
              </a:ext>
            </a:extLst>
          </p:cNvPr>
          <p:cNvSpPr txBox="1"/>
          <p:nvPr/>
        </p:nvSpPr>
        <p:spPr>
          <a:xfrm>
            <a:off x="8223447" y="2198925"/>
            <a:ext cx="2211057" cy="523220"/>
          </a:xfrm>
          <a:prstGeom prst="rect">
            <a:avLst/>
          </a:prstGeom>
          <a:solidFill>
            <a:schemeClr val="bg1"/>
          </a:solidFill>
        </p:spPr>
        <p:txBody>
          <a:bodyPr wrap="square" rtlCol="0">
            <a:spAutoFit/>
          </a:bodyPr>
          <a:lstStyle/>
          <a:p>
            <a:pPr algn="ctr"/>
            <a:r>
              <a:rPr lang="en-US" altLang="zh-CN" sz="1400" b="1" i="1" dirty="0" err="1"/>
              <a:t>Callitropsis</a:t>
            </a:r>
            <a:r>
              <a:rPr lang="en-US" altLang="zh-CN" sz="1400" b="1" i="1" dirty="0"/>
              <a:t> </a:t>
            </a:r>
            <a:r>
              <a:rPr lang="en-US" altLang="zh-CN" sz="1400" b="1" i="1" dirty="0" err="1"/>
              <a:t>nootkatensis</a:t>
            </a:r>
            <a:endParaRPr lang="en-US" altLang="zh-CN" sz="1400" b="1" i="1" dirty="0"/>
          </a:p>
          <a:p>
            <a:pPr algn="ctr"/>
            <a:r>
              <a:rPr lang="en-US" altLang="zh-CN" sz="1400" b="1" dirty="0"/>
              <a:t>Yellow cedar</a:t>
            </a:r>
            <a:endParaRPr lang="zh-CN" altLang="en-US" sz="1400" b="1" dirty="0"/>
          </a:p>
        </p:txBody>
      </p:sp>
      <p:sp>
        <p:nvSpPr>
          <p:cNvPr id="35" name="TextBox 34">
            <a:extLst>
              <a:ext uri="{FF2B5EF4-FFF2-40B4-BE49-F238E27FC236}">
                <a16:creationId xmlns:a16="http://schemas.microsoft.com/office/drawing/2014/main" id="{11D0AB4F-F41A-20C8-5CC2-8CB93EFA6357}"/>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graphicFrame>
        <p:nvGraphicFramePr>
          <p:cNvPr id="36" name="Table 35">
            <a:extLst>
              <a:ext uri="{FF2B5EF4-FFF2-40B4-BE49-F238E27FC236}">
                <a16:creationId xmlns:a16="http://schemas.microsoft.com/office/drawing/2014/main" id="{CFED7740-0906-4DEC-2E20-352764A86B6A}"/>
              </a:ext>
            </a:extLst>
          </p:cNvPr>
          <p:cNvGraphicFramePr>
            <a:graphicFrameLocks noGrp="1"/>
          </p:cNvGraphicFramePr>
          <p:nvPr>
            <p:extLst>
              <p:ext uri="{D42A27DB-BD31-4B8C-83A1-F6EECF244321}">
                <p14:modId xmlns:p14="http://schemas.microsoft.com/office/powerpoint/2010/main" val="1529651806"/>
              </p:ext>
            </p:extLst>
          </p:nvPr>
        </p:nvGraphicFramePr>
        <p:xfrm>
          <a:off x="0" y="2722145"/>
          <a:ext cx="12180433" cy="3540760"/>
        </p:xfrm>
        <a:graphic>
          <a:graphicData uri="http://schemas.openxmlformats.org/drawingml/2006/table">
            <a:tbl>
              <a:tblPr firstRow="1" bandRow="1">
                <a:tableStyleId>{3B4B98B0-60AC-42C2-AFA5-B58CD77FA1E5}</a:tableStyleId>
              </a:tblPr>
              <a:tblGrid>
                <a:gridCol w="1186543">
                  <a:extLst>
                    <a:ext uri="{9D8B030D-6E8A-4147-A177-3AD203B41FA5}">
                      <a16:colId xmlns:a16="http://schemas.microsoft.com/office/drawing/2014/main" val="3921196982"/>
                    </a:ext>
                  </a:extLst>
                </a:gridCol>
                <a:gridCol w="1654628">
                  <a:extLst>
                    <a:ext uri="{9D8B030D-6E8A-4147-A177-3AD203B41FA5}">
                      <a16:colId xmlns:a16="http://schemas.microsoft.com/office/drawing/2014/main" val="1396790970"/>
                    </a:ext>
                  </a:extLst>
                </a:gridCol>
                <a:gridCol w="1839686">
                  <a:extLst>
                    <a:ext uri="{9D8B030D-6E8A-4147-A177-3AD203B41FA5}">
                      <a16:colId xmlns:a16="http://schemas.microsoft.com/office/drawing/2014/main" val="2456177675"/>
                    </a:ext>
                  </a:extLst>
                </a:gridCol>
                <a:gridCol w="1850572">
                  <a:extLst>
                    <a:ext uri="{9D8B030D-6E8A-4147-A177-3AD203B41FA5}">
                      <a16:colId xmlns:a16="http://schemas.microsoft.com/office/drawing/2014/main" val="3646333055"/>
                    </a:ext>
                  </a:extLst>
                </a:gridCol>
                <a:gridCol w="1894114">
                  <a:extLst>
                    <a:ext uri="{9D8B030D-6E8A-4147-A177-3AD203B41FA5}">
                      <a16:colId xmlns:a16="http://schemas.microsoft.com/office/drawing/2014/main" val="1442867351"/>
                    </a:ext>
                  </a:extLst>
                </a:gridCol>
                <a:gridCol w="2014828">
                  <a:extLst>
                    <a:ext uri="{9D8B030D-6E8A-4147-A177-3AD203B41FA5}">
                      <a16:colId xmlns:a16="http://schemas.microsoft.com/office/drawing/2014/main" val="1847645974"/>
                    </a:ext>
                  </a:extLst>
                </a:gridCol>
                <a:gridCol w="1740062">
                  <a:extLst>
                    <a:ext uri="{9D8B030D-6E8A-4147-A177-3AD203B41FA5}">
                      <a16:colId xmlns:a16="http://schemas.microsoft.com/office/drawing/2014/main" val="2454778769"/>
                    </a:ext>
                  </a:extLst>
                </a:gridCol>
              </a:tblGrid>
              <a:tr h="370840">
                <a:tc>
                  <a:txBody>
                    <a:bodyPr/>
                    <a:lstStyle/>
                    <a:p>
                      <a:r>
                        <a:rPr lang="en-US" altLang="zh-CN" sz="1200" b="1" dirty="0"/>
                        <a:t>‘Flower’ development</a:t>
                      </a:r>
                      <a:endParaRPr lang="zh-CN" altLang="en-US"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t>Early fall (1st)</a:t>
                      </a:r>
                      <a:endParaRPr lang="zh-CN" altLang="en-US" sz="1600" b="0" dirty="0"/>
                    </a:p>
                  </a:txBody>
                  <a:tcPr/>
                </a:tc>
                <a:extLst>
                  <a:ext uri="{0D108BD9-81ED-4DB2-BD59-A6C34878D82A}">
                    <a16:rowId xmlns:a16="http://schemas.microsoft.com/office/drawing/2014/main" val="1818417702"/>
                  </a:ext>
                </a:extLst>
              </a:tr>
              <a:tr h="370840">
                <a:tc>
                  <a:txBody>
                    <a:bodyPr/>
                    <a:lstStyle/>
                    <a:p>
                      <a:r>
                        <a:rPr lang="en-US" altLang="zh-CN" sz="1400" b="1" dirty="0"/>
                        <a:t>Pollination</a:t>
                      </a:r>
                      <a:endParaRPr lang="zh-CN" altLang="en-US" sz="1400" b="1" dirty="0"/>
                    </a:p>
                  </a:txBody>
                  <a:tcPr/>
                </a:tc>
                <a:tc>
                  <a:txBody>
                    <a:bodyPr/>
                    <a:lstStyle/>
                    <a:p>
                      <a:r>
                        <a:rPr lang="en-US" altLang="zh-CN" sz="1600" dirty="0"/>
                        <a:t>Late spring to early summer</a:t>
                      </a:r>
                    </a:p>
                    <a:p>
                      <a:r>
                        <a:rPr lang="en-US" altLang="zh-CN" sz="1600" dirty="0"/>
                        <a:t>(2nd)</a:t>
                      </a:r>
                      <a:endParaRPr lang="zh-CN" altLang="en-US" sz="1600" dirty="0"/>
                    </a:p>
                  </a:txBody>
                  <a:tcPr/>
                </a:tc>
                <a:tc>
                  <a:txBody>
                    <a:bodyPr/>
                    <a:lstStyle/>
                    <a:p>
                      <a:r>
                        <a:rPr lang="en-US" altLang="zh-CN" sz="1600" dirty="0"/>
                        <a:t>Spring (2nd)</a:t>
                      </a:r>
                      <a:endParaRPr lang="zh-CN" altLang="en-US" sz="1600" dirty="0"/>
                    </a:p>
                  </a:txBody>
                  <a:tcPr/>
                </a:tc>
                <a:tc>
                  <a:txBody>
                    <a:bodyPr/>
                    <a:lstStyle/>
                    <a:p>
                      <a:r>
                        <a:rPr lang="en-US" altLang="zh-CN" sz="1600" dirty="0"/>
                        <a:t>Early spring (2nd)</a:t>
                      </a:r>
                      <a:endParaRPr lang="zh-CN" altLang="en-US" sz="1600" dirty="0"/>
                    </a:p>
                  </a:txBody>
                  <a:tcPr/>
                </a:tc>
                <a:tc>
                  <a:txBody>
                    <a:bodyPr/>
                    <a:lstStyle/>
                    <a:p>
                      <a:r>
                        <a:rPr lang="en-US" altLang="zh-CN" sz="1600" dirty="0"/>
                        <a:t>Late spring to early summer (2nd)</a:t>
                      </a:r>
                      <a:endParaRPr lang="zh-CN" altLang="en-US" sz="1600" dirty="0"/>
                    </a:p>
                  </a:txBody>
                  <a:tcPr/>
                </a:tc>
                <a:tc>
                  <a:txBody>
                    <a:bodyPr/>
                    <a:lstStyle/>
                    <a:p>
                      <a:r>
                        <a:rPr lang="en-US" altLang="zh-CN" sz="1600" dirty="0"/>
                        <a:t>Late winter to early spring (2nd)</a:t>
                      </a:r>
                      <a:endParaRPr lang="zh-CN" altLang="en-US" sz="1600" dirty="0"/>
                    </a:p>
                  </a:txBody>
                  <a:tcPr/>
                </a:tc>
                <a:tc>
                  <a:txBody>
                    <a:bodyPr/>
                    <a:lstStyle/>
                    <a:p>
                      <a:r>
                        <a:rPr lang="en-US" altLang="zh-CN" sz="1600" dirty="0"/>
                        <a:t>Early spring (2nd)</a:t>
                      </a:r>
                      <a:endParaRPr lang="zh-CN" altLang="en-US" sz="1600" dirty="0"/>
                    </a:p>
                  </a:txBody>
                  <a:tcPr/>
                </a:tc>
                <a:extLst>
                  <a:ext uri="{0D108BD9-81ED-4DB2-BD59-A6C34878D82A}">
                    <a16:rowId xmlns:a16="http://schemas.microsoft.com/office/drawing/2014/main" val="190264711"/>
                  </a:ext>
                </a:extLst>
              </a:tr>
              <a:tr h="370840">
                <a:tc>
                  <a:txBody>
                    <a:bodyPr/>
                    <a:lstStyle/>
                    <a:p>
                      <a:pPr marL="0" algn="l" defTabSz="914400" rtl="0" eaLnBrk="1" latinLnBrk="0" hangingPunct="1"/>
                      <a:r>
                        <a:rPr lang="en-US" altLang="zh-CN" sz="1400" b="1" kern="1200" dirty="0">
                          <a:solidFill>
                            <a:schemeClr val="dk1"/>
                          </a:solidFill>
                        </a:rPr>
                        <a:t>Fertilization</a:t>
                      </a:r>
                      <a:endParaRPr lang="zh-CN" altLang="en-US" sz="1400" b="1" kern="1200" dirty="0">
                        <a:solidFill>
                          <a:schemeClr val="dk1"/>
                        </a:solidFill>
                        <a:latin typeface="+mn-lt"/>
                        <a:ea typeface="+mn-ea"/>
                        <a:cs typeface="+mn-cs"/>
                      </a:endParaRPr>
                    </a:p>
                  </a:txBody>
                  <a:tcPr/>
                </a:tc>
                <a:tc>
                  <a:txBody>
                    <a:bodyPr/>
                    <a:lstStyle/>
                    <a:p>
                      <a:r>
                        <a:rPr lang="en-US" altLang="zh-CN" sz="1600" dirty="0"/>
                        <a:t>Late spring or early summer</a:t>
                      </a:r>
                    </a:p>
                    <a:p>
                      <a:r>
                        <a:rPr lang="en-US" altLang="zh-CN" sz="1600" dirty="0"/>
                        <a:t>(2nd)</a:t>
                      </a:r>
                      <a:endParaRPr lang="zh-CN" altLang="en-US" sz="1600" dirty="0"/>
                    </a:p>
                  </a:txBody>
                  <a:tcPr/>
                </a:tc>
                <a:tc>
                  <a:txBody>
                    <a:bodyPr/>
                    <a:lstStyle/>
                    <a:p>
                      <a:r>
                        <a:rPr lang="en-US" altLang="zh-CN" sz="1600" dirty="0"/>
                        <a:t>Late spring to early summer</a:t>
                      </a:r>
                    </a:p>
                    <a:p>
                      <a:r>
                        <a:rPr lang="en-US" altLang="zh-CN" sz="1600" dirty="0"/>
                        <a:t>(2nd)</a:t>
                      </a:r>
                      <a:endParaRPr lang="zh-CN" altLang="en-US" sz="1600" dirty="0"/>
                    </a:p>
                  </a:txBody>
                  <a:tcPr/>
                </a:tc>
                <a:tc>
                  <a:txBody>
                    <a:bodyPr/>
                    <a:lstStyle/>
                    <a:p>
                      <a:r>
                        <a:rPr lang="en-US" altLang="zh-CN" sz="1600" dirty="0"/>
                        <a:t>Late spring to early summer</a:t>
                      </a:r>
                    </a:p>
                    <a:p>
                      <a:r>
                        <a:rPr lang="en-US" altLang="zh-CN" sz="1600" dirty="0"/>
                        <a:t>(2nd)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Mid to late summer (2nd)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Early to mid-spring (2nd)</a:t>
                      </a:r>
                      <a:endParaRPr lang="zh-CN" altLang="en-US" sz="1600" dirty="0"/>
                    </a:p>
                  </a:txBody>
                  <a:tcPr/>
                </a:tc>
                <a:tc>
                  <a:txBody>
                    <a:bodyPr/>
                    <a:lstStyle/>
                    <a:p>
                      <a:r>
                        <a:rPr lang="en-US" altLang="zh-CN" sz="1600" dirty="0"/>
                        <a:t>Late spring (2nd)</a:t>
                      </a:r>
                      <a:endParaRPr lang="zh-CN" altLang="en-US" sz="1600" dirty="0"/>
                    </a:p>
                  </a:txBody>
                  <a:tcPr/>
                </a:tc>
                <a:extLst>
                  <a:ext uri="{0D108BD9-81ED-4DB2-BD59-A6C34878D82A}">
                    <a16:rowId xmlns:a16="http://schemas.microsoft.com/office/drawing/2014/main" val="2634012785"/>
                  </a:ext>
                </a:extLst>
              </a:tr>
              <a:tr h="370840">
                <a:tc>
                  <a:txBody>
                    <a:bodyPr/>
                    <a:lstStyle/>
                    <a:p>
                      <a:pPr marL="0" algn="l" defTabSz="914400" rtl="0" eaLnBrk="1" latinLnBrk="0" hangingPunct="1"/>
                      <a:r>
                        <a:rPr lang="en-US" altLang="zh-CN" sz="1400" b="1" kern="1200" dirty="0">
                          <a:solidFill>
                            <a:schemeClr val="dk1"/>
                          </a:solidFill>
                        </a:rPr>
                        <a:t>Maturation</a:t>
                      </a:r>
                      <a:endParaRPr lang="zh-CN" altLang="en-US" sz="1400" b="1" kern="1200" dirty="0">
                        <a:solidFill>
                          <a:schemeClr val="dk1"/>
                        </a:solidFill>
                        <a:latin typeface="+mn-lt"/>
                        <a:ea typeface="+mn-ea"/>
                        <a:cs typeface="+mn-cs"/>
                      </a:endParaRPr>
                    </a:p>
                  </a:txBody>
                  <a:tcPr/>
                </a:tc>
                <a:tc>
                  <a:txBody>
                    <a:bodyPr/>
                    <a:lstStyle/>
                    <a:p>
                      <a:r>
                        <a:rPr lang="en-US" altLang="zh-CN" sz="1600" dirty="0"/>
                        <a:t>Summer through early fall</a:t>
                      </a:r>
                    </a:p>
                    <a:p>
                      <a:r>
                        <a:rPr lang="en-US" altLang="zh-CN" sz="1600" dirty="0"/>
                        <a:t>(2nd)</a:t>
                      </a:r>
                      <a:endParaRPr lang="zh-CN" altLang="en-US" sz="1600" dirty="0"/>
                    </a:p>
                  </a:txBody>
                  <a:tcPr/>
                </a:tc>
                <a:tc>
                  <a:txBody>
                    <a:bodyPr/>
                    <a:lstStyle/>
                    <a:p>
                      <a:r>
                        <a:rPr lang="en-US" altLang="zh-CN" sz="1600" dirty="0"/>
                        <a:t>Summer through early fall</a:t>
                      </a:r>
                    </a:p>
                    <a:p>
                      <a:r>
                        <a:rPr lang="en-US" altLang="zh-CN" sz="1600" dirty="0"/>
                        <a:t>(2nd)</a:t>
                      </a:r>
                      <a:endParaRPr lang="zh-CN" altLang="en-US" sz="1600" dirty="0"/>
                    </a:p>
                  </a:txBody>
                  <a:tcPr/>
                </a:tc>
                <a:tc>
                  <a:txBody>
                    <a:bodyPr/>
                    <a:lstStyle/>
                    <a:p>
                      <a:r>
                        <a:rPr lang="en-US" altLang="zh-CN" sz="1600" dirty="0"/>
                        <a:t>Summer through early fall</a:t>
                      </a:r>
                    </a:p>
                    <a:p>
                      <a:r>
                        <a:rPr lang="en-US" altLang="zh-CN" sz="1600" dirty="0"/>
                        <a:t>(2nd)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Mid-summer to early fall (2nd)</a:t>
                      </a:r>
                      <a:endParaRPr lang="zh-CN" altLang="en-US" sz="1600" dirty="0"/>
                    </a:p>
                  </a:txBody>
                  <a:tcPr/>
                </a:tc>
                <a:tc>
                  <a:txBody>
                    <a:bodyPr/>
                    <a:lstStyle/>
                    <a:p>
                      <a:r>
                        <a:rPr lang="en-US" altLang="zh-CN" sz="1600" dirty="0"/>
                        <a:t>Mid-summer (2nd) to fall (3rd)</a:t>
                      </a:r>
                      <a:endParaRPr lang="zh-CN" altLang="en-US" sz="1600" dirty="0"/>
                    </a:p>
                  </a:txBody>
                  <a:tcPr/>
                </a:tc>
                <a:tc>
                  <a:txBody>
                    <a:bodyPr/>
                    <a:lstStyle/>
                    <a:p>
                      <a:r>
                        <a:rPr lang="en-US" altLang="zh-CN" sz="1600" dirty="0"/>
                        <a:t>Late spring to late summer (2nd)</a:t>
                      </a:r>
                      <a:endParaRPr lang="zh-CN" altLang="en-US" sz="1600" dirty="0"/>
                    </a:p>
                  </a:txBody>
                  <a:tcPr/>
                </a:tc>
                <a:extLst>
                  <a:ext uri="{0D108BD9-81ED-4DB2-BD59-A6C34878D82A}">
                    <a16:rowId xmlns:a16="http://schemas.microsoft.com/office/drawing/2014/main" val="790156762"/>
                  </a:ext>
                </a:extLst>
              </a:tr>
              <a:tr h="370840">
                <a:tc>
                  <a:txBody>
                    <a:bodyPr/>
                    <a:lstStyle/>
                    <a:p>
                      <a:pPr marL="0" algn="l" defTabSz="914400" rtl="0" eaLnBrk="1" latinLnBrk="0" hangingPunct="1"/>
                      <a:r>
                        <a:rPr lang="en-US" altLang="zh-CN" sz="1400" b="1" kern="1200" dirty="0">
                          <a:solidFill>
                            <a:schemeClr val="dk1"/>
                          </a:solidFill>
                          <a:latin typeface="+mn-lt"/>
                          <a:ea typeface="+mn-ea"/>
                          <a:cs typeface="+mn-cs"/>
                        </a:rPr>
                        <a:t>Dispersal</a:t>
                      </a:r>
                      <a:endParaRPr lang="zh-CN" altLang="en-US" sz="1400" b="1" kern="1200" dirty="0">
                        <a:solidFill>
                          <a:schemeClr val="dk1"/>
                        </a:solidFill>
                        <a:latin typeface="+mn-lt"/>
                        <a:ea typeface="+mn-ea"/>
                        <a:cs typeface="+mn-cs"/>
                      </a:endParaRPr>
                    </a:p>
                  </a:txBody>
                  <a:tcPr/>
                </a:tc>
                <a:tc>
                  <a:txBody>
                    <a:bodyPr/>
                    <a:lstStyle/>
                    <a:p>
                      <a:r>
                        <a:rPr lang="en-US" altLang="zh-CN" sz="1600" dirty="0"/>
                        <a:t>Fall (3rd)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Fall (2nd)</a:t>
                      </a:r>
                      <a:endParaRPr lang="zh-CN" altLang="en-US" sz="1600" dirty="0"/>
                    </a:p>
                  </a:txBody>
                  <a:tcPr/>
                </a:tc>
                <a:tc>
                  <a:txBody>
                    <a:bodyPr/>
                    <a:lstStyle/>
                    <a:p>
                      <a:r>
                        <a:rPr lang="en-US" altLang="zh-CN" sz="1600" dirty="0"/>
                        <a:t>Fall (2nd)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Fall (2nd)</a:t>
                      </a:r>
                      <a:endParaRPr lang="zh-CN" altLang="en-US" sz="1600" dirty="0"/>
                    </a:p>
                  </a:txBody>
                  <a:tcPr/>
                </a:tc>
                <a:tc>
                  <a:txBody>
                    <a:bodyPr/>
                    <a:lstStyle/>
                    <a:p>
                      <a:r>
                        <a:rPr lang="en-US" altLang="zh-CN" sz="1600" dirty="0"/>
                        <a:t>Fall (3rd)</a:t>
                      </a:r>
                      <a:endParaRPr lang="zh-CN" altLang="en-US" sz="1600" dirty="0"/>
                    </a:p>
                  </a:txBody>
                  <a:tcPr/>
                </a:tc>
                <a:tc>
                  <a:txBody>
                    <a:bodyPr/>
                    <a:lstStyle/>
                    <a:p>
                      <a:r>
                        <a:rPr lang="en-US" altLang="zh-CN" sz="1600" dirty="0"/>
                        <a:t>Fall (2nd)</a:t>
                      </a:r>
                      <a:endParaRPr lang="zh-CN" altLang="en-US" sz="1600" dirty="0"/>
                    </a:p>
                  </a:txBody>
                  <a:tcPr/>
                </a:tc>
                <a:extLst>
                  <a:ext uri="{0D108BD9-81ED-4DB2-BD59-A6C34878D82A}">
                    <a16:rowId xmlns:a16="http://schemas.microsoft.com/office/drawing/2014/main" val="922540950"/>
                  </a:ext>
                </a:extLst>
              </a:tr>
            </a:tbl>
          </a:graphicData>
        </a:graphic>
      </p:graphicFrame>
    </p:spTree>
    <p:extLst>
      <p:ext uri="{BB962C8B-B14F-4D97-AF65-F5344CB8AC3E}">
        <p14:creationId xmlns:p14="http://schemas.microsoft.com/office/powerpoint/2010/main" val="3825562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70829AD7-A605-1A63-F41F-2BB1D32D0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005E4-EA5D-FA05-749D-E705A87BA1FC}"/>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F4F0B147-CDC1-3F89-F28A-999DA3B16E0F}"/>
              </a:ext>
            </a:extLst>
          </p:cNvPr>
          <p:cNvSpPr txBox="1"/>
          <p:nvPr/>
        </p:nvSpPr>
        <p:spPr>
          <a:xfrm>
            <a:off x="653143" y="1654628"/>
            <a:ext cx="10885714" cy="353943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Species with different reproductive cycles</a:t>
            </a:r>
          </a:p>
          <a:p>
            <a:endParaRPr lang="en-US" altLang="zh-CN" sz="2800" dirty="0"/>
          </a:p>
          <a:p>
            <a:pPr marL="285750" indent="-285750">
              <a:buFont typeface="Arial" panose="020B0604020202020204" pitchFamily="34" charset="0"/>
              <a:buChar char="•"/>
            </a:pPr>
            <a:r>
              <a:rPr lang="en-US" altLang="zh-CN" sz="2800" dirty="0"/>
              <a:t>Different elevation indicating different resources they can accumulate, proxy of climate change</a:t>
            </a:r>
          </a:p>
          <a:p>
            <a:endParaRPr lang="en-US" altLang="zh-CN" sz="2800" dirty="0"/>
          </a:p>
          <a:p>
            <a:pPr marL="285750" indent="-285750">
              <a:buFont typeface="Arial" panose="020B0604020202020204" pitchFamily="34" charset="0"/>
              <a:buChar char="•"/>
            </a:pPr>
            <a:r>
              <a:rPr lang="en-US" altLang="zh-CN" sz="2800" dirty="0"/>
              <a:t>Trade-off between the growth in the previous years, current year, following year of the masting years, which help us understand when does the masting initiate</a:t>
            </a:r>
          </a:p>
        </p:txBody>
      </p:sp>
    </p:spTree>
    <p:extLst>
      <p:ext uri="{BB962C8B-B14F-4D97-AF65-F5344CB8AC3E}">
        <p14:creationId xmlns:p14="http://schemas.microsoft.com/office/powerpoint/2010/main" val="7292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4" name="Content Placeholder 4" descr="A screen shot of a video game&#10;&#10;Description automatically generated">
            <a:extLst>
              <a:ext uri="{FF2B5EF4-FFF2-40B4-BE49-F238E27FC236}">
                <a16:creationId xmlns:a16="http://schemas.microsoft.com/office/drawing/2014/main" id="{1E8A6B7F-CB60-0F9E-A632-428021155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43" y="1497638"/>
            <a:ext cx="5171507" cy="3548495"/>
          </a:xfrm>
          <a:prstGeom prst="rect">
            <a:avLst/>
          </a:prstGeom>
        </p:spPr>
      </p:pic>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251" y="843246"/>
            <a:ext cx="5171508" cy="2585754"/>
          </a:xfrm>
          <a:prstGeom prst="rect">
            <a:avLst/>
          </a:prstGeom>
        </p:spPr>
      </p:pic>
    </p:spTree>
    <p:extLst>
      <p:ext uri="{BB962C8B-B14F-4D97-AF65-F5344CB8AC3E}">
        <p14:creationId xmlns:p14="http://schemas.microsoft.com/office/powerpoint/2010/main" val="402343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878" y="781348"/>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00" y="1017257"/>
            <a:ext cx="2282655" cy="3044135"/>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022324" y="5214127"/>
            <a:ext cx="9407108"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2178" y="544287"/>
            <a:ext cx="2355248" cy="1766436"/>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9295" y="2007666"/>
            <a:ext cx="2912705" cy="2183675"/>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2479854" y="2653926"/>
            <a:ext cx="3178285" cy="1819061"/>
          </a:xfrm>
          <a:prstGeom prst="rect">
            <a:avLst/>
          </a:prstGeom>
        </p:spPr>
      </p:pic>
    </p:spTree>
    <p:extLst>
      <p:ext uri="{BB962C8B-B14F-4D97-AF65-F5344CB8AC3E}">
        <p14:creationId xmlns:p14="http://schemas.microsoft.com/office/powerpoint/2010/main" val="2995009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18651" y="544286"/>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8886"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5198" y="544285"/>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6" y="3370556"/>
            <a:ext cx="3753849" cy="2954043"/>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D4437C34-020E-37E5-A0A0-C6C7A15DE82D}"/>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247A1ABC-4023-5C15-B08A-DC0F0560A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73" y="17697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65CE7026-56D3-C5C7-850A-DA99334E4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13C7D20A-DDBB-4B48-D4C5-A26B6885E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419" y="405535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D3F59AAD-C64E-FA30-ADF5-72DBC46C3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9576" y="3222427"/>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542BE727-9129-BAEA-E7E2-FBBD86D1F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8CA03B5F-CCF0-05F7-E40E-E2F769495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C8A95198-B3A4-D0B4-F6C4-C2AA68EA7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667E04F6-030A-270A-6572-430097F38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879"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9A2123F4-6C60-CED4-5BEB-27A99C4F6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2B60CC0C-0B85-F072-023A-E5E5CD5A0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E53FF8C1-B140-0D13-E891-5A719D45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7F4B1834-8A52-19F6-BC83-4C0509601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1227" y="2648069"/>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3D8F6354-21D2-EDC8-53F4-38954CE84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4859" y="3480736"/>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B68EE621-A640-776D-1403-906FF89AC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849" y="4464707"/>
            <a:ext cx="941530" cy="1021904"/>
          </a:xfrm>
          <a:prstGeom prst="rect">
            <a:avLst/>
          </a:prstGeom>
        </p:spPr>
      </p:pic>
    </p:spTree>
    <p:extLst>
      <p:ext uri="{BB962C8B-B14F-4D97-AF65-F5344CB8AC3E}">
        <p14:creationId xmlns:p14="http://schemas.microsoft.com/office/powerpoint/2010/main" val="43571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conditional</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critical</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2020</TotalTime>
  <Words>2315</Words>
  <Application>Microsoft Office PowerPoint</Application>
  <PresentationFormat>Widescreen</PresentationFormat>
  <Paragraphs>162</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等线</vt:lpstr>
      <vt:lpstr>等线 Light</vt:lpstr>
      <vt:lpstr>Arial</vt:lpstr>
      <vt:lpstr>Britannic Bold</vt:lpstr>
      <vt:lpstr>Office Theme</vt:lpstr>
      <vt:lpstr>     A Fine Balance’: Exploring the Interplay of Reproductive Strategies and Growth Dynamics in Trees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10</cp:revision>
  <dcterms:created xsi:type="dcterms:W3CDTF">2025-03-19T05:29:56Z</dcterms:created>
  <dcterms:modified xsi:type="dcterms:W3CDTF">2025-10-11T00:01:23Z</dcterms:modified>
</cp:coreProperties>
</file>